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Учебная задача как средство формирование читательской грамотности на уроках истории и обществознания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214818"/>
            <a:ext cx="7772400" cy="1000131"/>
          </a:xfrm>
        </p:spPr>
        <p:txBody>
          <a:bodyPr/>
          <a:lstStyle/>
          <a:p>
            <a:r>
              <a:rPr lang="ru-RU" dirty="0" smtClean="0"/>
              <a:t>Выполнила: учитель истории Орлова Елена Леонидовна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ознакомить </a:t>
            </a:r>
            <a:r>
              <a:rPr lang="ru-RU" dirty="0" smtClean="0"/>
              <a:t>с опытом работы по формированию читательской  грамотности через использование учебной задачи на уроках истории и </a:t>
            </a:r>
            <a:r>
              <a:rPr lang="ru-RU" dirty="0" smtClean="0"/>
              <a:t>обществознания.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1-я группа умений</a:t>
            </a:r>
            <a:r>
              <a:rPr lang="ru-RU" dirty="0" smtClean="0"/>
              <a:t> – общее понимание текста, ориентация в тексте – предполагает умение </a:t>
            </a:r>
            <a:r>
              <a:rPr lang="ru-RU" b="1" dirty="0" smtClean="0"/>
              <a:t>читать,</a:t>
            </a:r>
            <a:r>
              <a:rPr lang="ru-RU" dirty="0" smtClean="0"/>
              <a:t> понимая общее содержание, различные тексты (включая учебные), </a:t>
            </a:r>
            <a:r>
              <a:rPr lang="ru-RU" b="1" dirty="0" smtClean="0"/>
              <a:t>находить</a:t>
            </a:r>
            <a:r>
              <a:rPr lang="ru-RU" dirty="0" smtClean="0"/>
              <a:t> и </a:t>
            </a:r>
            <a:r>
              <a:rPr lang="ru-RU" b="1" dirty="0" smtClean="0"/>
              <a:t>извлекать</a:t>
            </a:r>
            <a:r>
              <a:rPr lang="ru-RU" dirty="0" smtClean="0"/>
              <a:t> информацию, представленную в них в явном виде; </a:t>
            </a:r>
          </a:p>
          <a:p>
            <a:r>
              <a:rPr lang="ru-RU" b="1" dirty="0" smtClean="0"/>
              <a:t>2-я группа умений</a:t>
            </a:r>
            <a:r>
              <a:rPr lang="ru-RU" dirty="0" smtClean="0"/>
              <a:t> – глубокое и детальное </a:t>
            </a:r>
            <a:r>
              <a:rPr lang="ru-RU" b="1" dirty="0" smtClean="0"/>
              <a:t>понимание </a:t>
            </a:r>
            <a:r>
              <a:rPr lang="ru-RU" dirty="0" smtClean="0"/>
              <a:t>содержания и формы текста – включает умения </a:t>
            </a:r>
            <a:r>
              <a:rPr lang="ru-RU" b="1" dirty="0" smtClean="0"/>
              <a:t>обобщать и интерпретировать информацию</a:t>
            </a:r>
            <a:r>
              <a:rPr lang="ru-RU" dirty="0" smtClean="0"/>
              <a:t>, проверять и формулировать на ее основе утверждения, выводы, работать с данными, представленными в разной форме;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3-я группа умений</a:t>
            </a:r>
            <a:r>
              <a:rPr lang="ru-RU" dirty="0" smtClean="0"/>
              <a:t> – использование информации из текста для различных целей – включает умение </a:t>
            </a:r>
            <a:r>
              <a:rPr lang="ru-RU" b="1" dirty="0" smtClean="0"/>
              <a:t>применять </a:t>
            </a:r>
            <a:r>
              <a:rPr lang="ru-RU" dirty="0" smtClean="0"/>
              <a:t>информацию, содержащуюся в тексте, для решения различных практических и учебно-познавательных задач с привлечением или без привлечения собственного опыта. </a:t>
            </a:r>
          </a:p>
          <a:p>
            <a:r>
              <a:rPr lang="ru-RU" b="1" dirty="0" smtClean="0"/>
              <a:t>4-я группа умений</a:t>
            </a:r>
            <a:r>
              <a:rPr lang="ru-RU" dirty="0" smtClean="0"/>
              <a:t> – осмысление и оценка содержания и формы текста – включает умение </a:t>
            </a:r>
            <a:r>
              <a:rPr lang="ru-RU" b="1" dirty="0" smtClean="0"/>
              <a:t>оценивать </a:t>
            </a:r>
            <a:r>
              <a:rPr lang="ru-RU" dirty="0" smtClean="0"/>
              <a:t>содержание и форму текста или его структурных элементов с точки зрения целей авторов; оценивать полноту и достоверность информации; обнаруживать противоречия в одном или нескольких текстах; высказывать и обосновать собственную точку зрения по вопросу; обсуждаемому в тексте.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Группы умений по читательской грамотности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Недостаточно владеют смысловым чтением. </a:t>
            </a:r>
          </a:p>
          <a:p>
            <a:pPr lvl="0"/>
            <a:r>
              <a:rPr lang="ru-RU" dirty="0" smtClean="0"/>
              <a:t>Не справляются  с задачами на  интерпретацию информации. </a:t>
            </a:r>
          </a:p>
          <a:p>
            <a:pPr lvl="0"/>
            <a:r>
              <a:rPr lang="ru-RU" dirty="0" smtClean="0"/>
              <a:t>Затрудняются в решении задач, требующих анализа, обобщения. </a:t>
            </a:r>
          </a:p>
          <a:p>
            <a:pPr lvl="0"/>
            <a:r>
              <a:rPr lang="ru-RU" dirty="0" smtClean="0"/>
              <a:t>Не  умеют высказывать предположения, строить доказательства, высказывать ценностное </a:t>
            </a:r>
            <a:r>
              <a:rPr lang="ru-RU" dirty="0" smtClean="0"/>
              <a:t>суждение. </a:t>
            </a:r>
            <a:endParaRPr lang="ru-RU" dirty="0" smtClean="0"/>
          </a:p>
          <a:p>
            <a:r>
              <a:rPr lang="ru-RU" dirty="0" smtClean="0"/>
              <a:t>Не всегда могут связывать информацию с другими </a:t>
            </a:r>
            <a:r>
              <a:rPr lang="ru-RU" dirty="0" err="1" smtClean="0"/>
              <a:t>внетекстовыми</a:t>
            </a:r>
            <a:r>
              <a:rPr lang="ru-RU" dirty="0" smtClean="0"/>
              <a:t> источниками (карта, </a:t>
            </a:r>
            <a:r>
              <a:rPr lang="ru-RU" dirty="0" smtClean="0"/>
              <a:t>иллюстрация и т.д.)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Дефициты: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Учебная задача – это задача, требующая от учащихся открытия и освоения общего способа (принципа) решения широкого круга частных практических заданий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Учебная задача – это </a:t>
            </a:r>
            <a:r>
              <a:rPr lang="ru-RU" b="1" dirty="0" smtClean="0"/>
              <a:t>информация  </a:t>
            </a:r>
            <a:r>
              <a:rPr lang="ru-RU" b="1" dirty="0" smtClean="0"/>
              <a:t>о каком-то явлении или объекте, часть сведений в которой определена, </a:t>
            </a:r>
            <a:r>
              <a:rPr lang="ru-RU" b="1" dirty="0" smtClean="0"/>
              <a:t> </a:t>
            </a:r>
            <a:r>
              <a:rPr lang="ru-RU" b="1" dirty="0" smtClean="0"/>
              <a:t>а другую часть необходимо найти.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Целеполагающая </a:t>
            </a:r>
            <a:r>
              <a:rPr lang="ru-RU" b="1" dirty="0" smtClean="0"/>
              <a:t>часть </a:t>
            </a:r>
            <a:r>
              <a:rPr lang="ru-RU" dirty="0" smtClean="0"/>
              <a:t>способствует мотивации, постановке цели и </a:t>
            </a:r>
            <a:r>
              <a:rPr lang="ru-RU" dirty="0" smtClean="0"/>
              <a:t>планированию;</a:t>
            </a:r>
            <a:endParaRPr lang="ru-RU" dirty="0" smtClean="0"/>
          </a:p>
          <a:p>
            <a:r>
              <a:rPr lang="ru-RU" b="1" dirty="0" smtClean="0"/>
              <a:t>Содержательная часть </a:t>
            </a:r>
            <a:r>
              <a:rPr lang="ru-RU" dirty="0" smtClean="0"/>
              <a:t>состоит из условия в виде различной информации и вопроса, связанного с определенными учебными действиями</a:t>
            </a:r>
          </a:p>
          <a:p>
            <a:r>
              <a:rPr lang="ru-RU" b="1" dirty="0" smtClean="0"/>
              <a:t>Критерии оценки </a:t>
            </a:r>
            <a:r>
              <a:rPr lang="ru-RU" dirty="0" smtClean="0"/>
              <a:t>мотивируют деятельность и являются эталоном выполнения задания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учебной задачи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Уметь читать в широком смысле этого слова – значит «… извлечь из мертвой буквы живой смысл, – говорил великий педагог К. Д. Ушинский. – Читать – это еще ничего не значит, что читать и как понимать прочитанное – вот в чем главное».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На формирование какой группы умений сработала ваши  задачи?</a:t>
            </a:r>
            <a:endParaRPr lang="ru-RU" dirty="0" smtClean="0"/>
          </a:p>
          <a:p>
            <a:r>
              <a:rPr lang="ru-RU" b="1" dirty="0" smtClean="0"/>
              <a:t>В каком типе урока можно применить задачу?</a:t>
            </a:r>
            <a:endParaRPr lang="ru-RU" dirty="0" smtClean="0"/>
          </a:p>
          <a:p>
            <a:r>
              <a:rPr lang="ru-RU" b="1" dirty="0" smtClean="0"/>
              <a:t>На каком этапе урока можно применить данную задачу?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229600" cy="535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15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Группы умений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Дефициты обучающихся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Умения, формируемые при использовании УЗ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46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Общее понимание текста, умение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читать,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понимая общее содержание,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находить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извлекать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информацию, представленную в них в явном виде;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Недостаточно владеют смысловым чтением.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Находить необходимую информацию, представленную в тексте в явном и неявном виде</a:t>
                      </a:r>
                    </a:p>
                  </a:txBody>
                  <a:tcPr marL="68580" marR="68580" marT="0" marB="0"/>
                </a:tc>
              </a:tr>
              <a:tr h="1810861"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Глубокое и детальное 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понимание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содержания текста ,умения 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обобщать и интерпретировать информацию.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справляются  с задачами на  интерпретацию информации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всегда могут связывать информацию с другими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внетекстовыми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источниками (карта, иллюстрация)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Связывать информацию с другими видами информации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12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применять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информацию, содержащуюся в тексте, для решения различных практических и учебно-познавательных задач.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Затрудняются в решении задач, требующих анализа, обобщения.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Анализировать, сопоставлять информацию, делать вывод</a:t>
                      </a:r>
                    </a:p>
                  </a:txBody>
                  <a:tcPr marL="68580" marR="68580" marT="0" marB="0"/>
                </a:tc>
              </a:tr>
              <a:tr h="10390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</a:t>
                      </a: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оценивать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и форму текста или его структурных элементов с точки зрения целей авторов;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 умеют высказывать предположения, строить доказательства, высказывать ценностное суждение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Представлять суждение и аргументировать его.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564</Words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Учебная задача как средство формирование читательской грамотности на уроках истории и обществознания</vt:lpstr>
      <vt:lpstr>Цель:</vt:lpstr>
      <vt:lpstr>Группы умений по читательской грамотности</vt:lpstr>
      <vt:lpstr>Дефициты:</vt:lpstr>
      <vt:lpstr>Слайд 5</vt:lpstr>
      <vt:lpstr>Структура учебной задачи</vt:lpstr>
      <vt:lpstr>Слайд 7</vt:lpstr>
      <vt:lpstr>Вопросы:</vt:lpstr>
      <vt:lpstr>Результат: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задача как средство формирование читательской грамотности на уроках истории и обществознания</dc:title>
  <dc:creator>Пользователь</dc:creator>
  <cp:lastModifiedBy>Windows User</cp:lastModifiedBy>
  <cp:revision>5</cp:revision>
  <dcterms:created xsi:type="dcterms:W3CDTF">2023-02-02T13:57:19Z</dcterms:created>
  <dcterms:modified xsi:type="dcterms:W3CDTF">2023-02-02T14:20:57Z</dcterms:modified>
</cp:coreProperties>
</file>