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62" r:id="rId5"/>
    <p:sldId id="259" r:id="rId6"/>
    <p:sldId id="260"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5C2CCF-084E-474E-9002-179C5F2C627A}" type="datetimeFigureOut">
              <a:rPr lang="ru-RU" smtClean="0"/>
              <a:t>16.04.2018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18759D5-977B-440D-A1F3-B8014479E758}" type="slidenum">
              <a:rPr lang="ru-RU" smtClean="0"/>
              <a:t>‹#›</a:t>
            </a:fld>
            <a:endParaRPr lang="ru-RU"/>
          </a:p>
        </p:txBody>
      </p:sp>
    </p:spTree>
    <p:extLst>
      <p:ext uri="{BB962C8B-B14F-4D97-AF65-F5344CB8AC3E}">
        <p14:creationId xmlns:p14="http://schemas.microsoft.com/office/powerpoint/2010/main" val="249066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5C2CCF-084E-474E-9002-179C5F2C627A}" type="datetimeFigureOut">
              <a:rPr lang="ru-RU" smtClean="0"/>
              <a:t>16.04.2018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8759D5-977B-440D-A1F3-B8014479E758}" type="slidenum">
              <a:rPr lang="ru-RU" smtClean="0"/>
              <a:t>‹#›</a:t>
            </a:fld>
            <a:endParaRPr lang="ru-RU"/>
          </a:p>
        </p:txBody>
      </p:sp>
    </p:spTree>
    <p:extLst>
      <p:ext uri="{BB962C8B-B14F-4D97-AF65-F5344CB8AC3E}">
        <p14:creationId xmlns:p14="http://schemas.microsoft.com/office/powerpoint/2010/main" val="149219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5C2CCF-084E-474E-9002-179C5F2C627A}" type="datetimeFigureOut">
              <a:rPr lang="ru-RU" smtClean="0"/>
              <a:t>16.04.2018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8759D5-977B-440D-A1F3-B8014479E758}" type="slidenum">
              <a:rPr lang="ru-RU" smtClean="0"/>
              <a:t>‹#›</a:t>
            </a:fld>
            <a:endParaRPr lang="ru-RU"/>
          </a:p>
        </p:txBody>
      </p:sp>
    </p:spTree>
    <p:extLst>
      <p:ext uri="{BB962C8B-B14F-4D97-AF65-F5344CB8AC3E}">
        <p14:creationId xmlns:p14="http://schemas.microsoft.com/office/powerpoint/2010/main" val="204497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5C2CCF-084E-474E-9002-179C5F2C627A}" type="datetimeFigureOut">
              <a:rPr lang="ru-RU" smtClean="0"/>
              <a:t>16.04.2018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8759D5-977B-440D-A1F3-B8014479E758}" type="slidenum">
              <a:rPr lang="ru-RU" smtClean="0"/>
              <a:t>‹#›</a:t>
            </a:fld>
            <a:endParaRPr lang="ru-RU"/>
          </a:p>
        </p:txBody>
      </p:sp>
    </p:spTree>
    <p:extLst>
      <p:ext uri="{BB962C8B-B14F-4D97-AF65-F5344CB8AC3E}">
        <p14:creationId xmlns:p14="http://schemas.microsoft.com/office/powerpoint/2010/main" val="176799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6D5C2CCF-084E-474E-9002-179C5F2C627A}" type="datetimeFigureOut">
              <a:rPr lang="ru-RU" smtClean="0"/>
              <a:t>16.04.2018</a:t>
            </a:fld>
            <a:endParaRPr lang="ru-RU"/>
          </a:p>
        </p:txBody>
      </p:sp>
      <p:sp>
        <p:nvSpPr>
          <p:cNvPr id="5" name="Footer Placeholder 4"/>
          <p:cNvSpPr>
            <a:spLocks noGrp="1"/>
          </p:cNvSpPr>
          <p:nvPr>
            <p:ph type="ftr" sz="quarter" idx="11"/>
          </p:nvPr>
        </p:nvSpPr>
        <p:spPr>
          <a:xfrm>
            <a:off x="2182708" y="6272784"/>
            <a:ext cx="6327648" cy="365125"/>
          </a:xfrm>
        </p:spPr>
        <p:txBody>
          <a:bodyPr/>
          <a:lstStyle/>
          <a:p>
            <a:endParaRPr lang="ru-R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18759D5-977B-440D-A1F3-B8014479E758}" type="slidenum">
              <a:rPr lang="ru-RU" smtClean="0"/>
              <a:t>‹#›</a:t>
            </a:fld>
            <a:endParaRPr lang="ru-RU"/>
          </a:p>
        </p:txBody>
      </p:sp>
    </p:spTree>
    <p:extLst>
      <p:ext uri="{BB962C8B-B14F-4D97-AF65-F5344CB8AC3E}">
        <p14:creationId xmlns:p14="http://schemas.microsoft.com/office/powerpoint/2010/main" val="105760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5C2CCF-084E-474E-9002-179C5F2C627A}" type="datetimeFigureOut">
              <a:rPr lang="ru-RU" smtClean="0"/>
              <a:t>16.04.2018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8759D5-977B-440D-A1F3-B8014479E758}" type="slidenum">
              <a:rPr lang="ru-RU" smtClean="0"/>
              <a:t>‹#›</a:t>
            </a:fld>
            <a:endParaRPr lang="ru-RU"/>
          </a:p>
        </p:txBody>
      </p:sp>
    </p:spTree>
    <p:extLst>
      <p:ext uri="{BB962C8B-B14F-4D97-AF65-F5344CB8AC3E}">
        <p14:creationId xmlns:p14="http://schemas.microsoft.com/office/powerpoint/2010/main" val="342376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D5C2CCF-084E-474E-9002-179C5F2C627A}" type="datetimeFigureOut">
              <a:rPr lang="ru-RU" smtClean="0"/>
              <a:t>16.04.2018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18759D5-977B-440D-A1F3-B8014479E758}" type="slidenum">
              <a:rPr lang="ru-RU" smtClean="0"/>
              <a:t>‹#›</a:t>
            </a:fld>
            <a:endParaRPr lang="ru-RU"/>
          </a:p>
        </p:txBody>
      </p:sp>
    </p:spTree>
    <p:extLst>
      <p:ext uri="{BB962C8B-B14F-4D97-AF65-F5344CB8AC3E}">
        <p14:creationId xmlns:p14="http://schemas.microsoft.com/office/powerpoint/2010/main" val="379534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D5C2CCF-084E-474E-9002-179C5F2C627A}" type="datetimeFigureOut">
              <a:rPr lang="ru-RU" smtClean="0"/>
              <a:t>16.04.2018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18759D5-977B-440D-A1F3-B8014479E758}" type="slidenum">
              <a:rPr lang="ru-RU" smtClean="0"/>
              <a:t>‹#›</a:t>
            </a:fld>
            <a:endParaRPr lang="ru-RU"/>
          </a:p>
        </p:txBody>
      </p:sp>
    </p:spTree>
    <p:extLst>
      <p:ext uri="{BB962C8B-B14F-4D97-AF65-F5344CB8AC3E}">
        <p14:creationId xmlns:p14="http://schemas.microsoft.com/office/powerpoint/2010/main" val="121357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C2CCF-084E-474E-9002-179C5F2C627A}" type="datetimeFigureOut">
              <a:rPr lang="ru-RU" smtClean="0"/>
              <a:t>16.04.2018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18759D5-977B-440D-A1F3-B8014479E758}" type="slidenum">
              <a:rPr lang="ru-RU" smtClean="0"/>
              <a:t>‹#›</a:t>
            </a:fld>
            <a:endParaRPr lang="ru-RU"/>
          </a:p>
        </p:txBody>
      </p:sp>
    </p:spTree>
    <p:extLst>
      <p:ext uri="{BB962C8B-B14F-4D97-AF65-F5344CB8AC3E}">
        <p14:creationId xmlns:p14="http://schemas.microsoft.com/office/powerpoint/2010/main" val="132892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D5C2CCF-084E-474E-9002-179C5F2C627A}" type="datetimeFigureOut">
              <a:rPr lang="ru-RU" smtClean="0"/>
              <a:t>16.04.2018</a:t>
            </a:fld>
            <a:endParaRPr lang="ru-RU"/>
          </a:p>
        </p:txBody>
      </p:sp>
      <p:sp>
        <p:nvSpPr>
          <p:cNvPr id="6" name="Footer Placeholder 5"/>
          <p:cNvSpPr>
            <a:spLocks noGrp="1"/>
          </p:cNvSpPr>
          <p:nvPr>
            <p:ph type="ftr" sz="quarter" idx="11"/>
          </p:nvPr>
        </p:nvSpPr>
        <p:spPr/>
        <p:txBody>
          <a:bodyPr/>
          <a:lstStyle/>
          <a:p>
            <a:endParaRPr lang="ru-R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18759D5-977B-440D-A1F3-B8014479E758}" type="slidenum">
              <a:rPr lang="ru-RU" smtClean="0"/>
              <a:t>‹#›</a:t>
            </a:fld>
            <a:endParaRPr lang="ru-RU"/>
          </a:p>
        </p:txBody>
      </p:sp>
    </p:spTree>
    <p:extLst>
      <p:ext uri="{BB962C8B-B14F-4D97-AF65-F5344CB8AC3E}">
        <p14:creationId xmlns:p14="http://schemas.microsoft.com/office/powerpoint/2010/main" val="16607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D5C2CCF-084E-474E-9002-179C5F2C627A}" type="datetimeFigureOut">
              <a:rPr lang="ru-RU" smtClean="0"/>
              <a:t>16.04.2018</a:t>
            </a:fld>
            <a:endParaRPr lang="ru-R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18759D5-977B-440D-A1F3-B8014479E758}" type="slidenum">
              <a:rPr lang="ru-RU" smtClean="0"/>
              <a:t>‹#›</a:t>
            </a:fld>
            <a:endParaRPr lang="ru-RU"/>
          </a:p>
        </p:txBody>
      </p:sp>
    </p:spTree>
    <p:extLst>
      <p:ext uri="{BB962C8B-B14F-4D97-AF65-F5344CB8AC3E}">
        <p14:creationId xmlns:p14="http://schemas.microsoft.com/office/powerpoint/2010/main" val="30838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D5C2CCF-084E-474E-9002-179C5F2C627A}" type="datetimeFigureOut">
              <a:rPr lang="ru-RU" smtClean="0"/>
              <a:t>16.04.2018</a:t>
            </a:fld>
            <a:endParaRPr lang="ru-R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ru-R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18759D5-977B-440D-A1F3-B8014479E758}" type="slidenum">
              <a:rPr lang="ru-RU" smtClean="0"/>
              <a:t>‹#›</a:t>
            </a:fld>
            <a:endParaRPr lang="ru-RU"/>
          </a:p>
        </p:txBody>
      </p:sp>
    </p:spTree>
    <p:extLst>
      <p:ext uri="{BB962C8B-B14F-4D97-AF65-F5344CB8AC3E}">
        <p14:creationId xmlns:p14="http://schemas.microsoft.com/office/powerpoint/2010/main" val="3782511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076E23-C4B4-4A52-B6E1-1D56DFF26A04}"/>
              </a:ext>
            </a:extLst>
          </p:cNvPr>
          <p:cNvSpPr>
            <a:spLocks noGrp="1"/>
          </p:cNvSpPr>
          <p:nvPr>
            <p:ph type="ctrTitle"/>
          </p:nvPr>
        </p:nvSpPr>
        <p:spPr/>
        <p:txBody>
          <a:bodyPr/>
          <a:lstStyle/>
          <a:p>
            <a:r>
              <a:rPr lang="ru-RU" dirty="0"/>
              <a:t>Человек на фронте и в тылу</a:t>
            </a:r>
          </a:p>
        </p:txBody>
      </p:sp>
      <p:sp>
        <p:nvSpPr>
          <p:cNvPr id="3" name="Подзаголовок 2">
            <a:extLst>
              <a:ext uri="{FF2B5EF4-FFF2-40B4-BE49-F238E27FC236}">
                <a16:creationId xmlns:a16="http://schemas.microsoft.com/office/drawing/2014/main" id="{5D3F78BD-5BB1-4388-9113-D67E3EED8D27}"/>
              </a:ext>
            </a:extLst>
          </p:cNvPr>
          <p:cNvSpPr>
            <a:spLocks noGrp="1"/>
          </p:cNvSpPr>
          <p:nvPr>
            <p:ph type="subTitle" idx="1"/>
          </p:nvPr>
        </p:nvSpPr>
        <p:spPr>
          <a:xfrm>
            <a:off x="3048000" y="5202238"/>
            <a:ext cx="9144000" cy="1655762"/>
          </a:xfrm>
        </p:spPr>
        <p:txBody>
          <a:bodyPr/>
          <a:lstStyle/>
          <a:p>
            <a:pPr algn="r"/>
            <a:r>
              <a:rPr lang="ru-RU" dirty="0"/>
              <a:t>Сорокина Татьяна</a:t>
            </a:r>
          </a:p>
          <a:p>
            <a:pPr algn="r"/>
            <a:r>
              <a:rPr lang="ru-RU" dirty="0" err="1"/>
              <a:t>Чернецкий</a:t>
            </a:r>
            <a:r>
              <a:rPr lang="ru-RU" dirty="0"/>
              <a:t> Валерий</a:t>
            </a:r>
          </a:p>
          <a:p>
            <a:pPr algn="r"/>
            <a:r>
              <a:rPr lang="ru-RU" dirty="0"/>
              <a:t>11 класс</a:t>
            </a:r>
          </a:p>
        </p:txBody>
      </p:sp>
    </p:spTree>
    <p:extLst>
      <p:ext uri="{BB962C8B-B14F-4D97-AF65-F5344CB8AC3E}">
        <p14:creationId xmlns:p14="http://schemas.microsoft.com/office/powerpoint/2010/main" val="431503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767C5398-3130-4305-BDE9-12D2648C3D5C}"/>
              </a:ext>
            </a:extLst>
          </p:cNvPr>
          <p:cNvSpPr>
            <a:spLocks noGrp="1"/>
          </p:cNvSpPr>
          <p:nvPr>
            <p:ph type="body" idx="1"/>
          </p:nvPr>
        </p:nvSpPr>
        <p:spPr>
          <a:xfrm>
            <a:off x="839787" y="21175"/>
            <a:ext cx="5157787" cy="823912"/>
          </a:xfrm>
        </p:spPr>
        <p:txBody>
          <a:bodyPr>
            <a:normAutofit/>
          </a:bodyPr>
          <a:lstStyle/>
          <a:p>
            <a:r>
              <a:rPr lang="ru-RU" dirty="0"/>
              <a:t>Из воспоминаний Пелагеи Васильевны М., Пензенская область</a:t>
            </a:r>
          </a:p>
        </p:txBody>
      </p:sp>
      <p:sp>
        <p:nvSpPr>
          <p:cNvPr id="4" name="Объект 3">
            <a:extLst>
              <a:ext uri="{FF2B5EF4-FFF2-40B4-BE49-F238E27FC236}">
                <a16:creationId xmlns:a16="http://schemas.microsoft.com/office/drawing/2014/main" id="{3DFC77D9-49E0-4BE6-8D4E-730C36AC844D}"/>
              </a:ext>
            </a:extLst>
          </p:cNvPr>
          <p:cNvSpPr>
            <a:spLocks noGrp="1"/>
          </p:cNvSpPr>
          <p:nvPr>
            <p:ph sz="half" idx="2"/>
          </p:nvPr>
        </p:nvSpPr>
        <p:spPr>
          <a:xfrm>
            <a:off x="839788" y="1012873"/>
            <a:ext cx="5157787" cy="5711484"/>
          </a:xfrm>
        </p:spPr>
        <p:txBody>
          <a:bodyPr>
            <a:normAutofit fontScale="92500" lnSpcReduction="20000"/>
          </a:bodyPr>
          <a:lstStyle/>
          <a:p>
            <a:r>
              <a:rPr lang="ru-RU" dirty="0"/>
              <a:t>Всю войну проработала в колхозе и на окопах, и дрова пилила, и на аэродроме работала, и бригадиром полеводческой бригады. </a:t>
            </a:r>
          </a:p>
          <a:p>
            <a:r>
              <a:rPr lang="ru-RU" dirty="0"/>
              <a:t>Работали без выходных, работали за просто так. Дети начинали работать в колхозе с 12 лет. </a:t>
            </a:r>
          </a:p>
          <a:p>
            <a:r>
              <a:rPr lang="ru-RU" dirty="0"/>
              <a:t>Работали дети, как взрослые, с 7 до темноты. </a:t>
            </a:r>
          </a:p>
          <a:p>
            <a:r>
              <a:rPr lang="ru-RU" dirty="0"/>
              <a:t>Были и другие дополнительные работы: дорогу строили, каждый трудоспособный должен был отработать 15 дней, на дровах и бревнах тоже 2 недели, а на окопах я была 4 месяца. </a:t>
            </a:r>
          </a:p>
          <a:p>
            <a:r>
              <a:rPr lang="ru-RU" dirty="0"/>
              <a:t>Были случаи смертей от голода. Меня спасало личное хозяйство, но сдавали налог, сушили картошку и отправляли на фронт.</a:t>
            </a:r>
          </a:p>
          <a:p>
            <a:r>
              <a:rPr lang="ru-RU" dirty="0"/>
              <a:t> Государство и колхоз не помогали. В годы войны люди лучше относились друг к другу, беда-то общая. </a:t>
            </a:r>
          </a:p>
        </p:txBody>
      </p:sp>
      <p:sp>
        <p:nvSpPr>
          <p:cNvPr id="5" name="Текст 4">
            <a:extLst>
              <a:ext uri="{FF2B5EF4-FFF2-40B4-BE49-F238E27FC236}">
                <a16:creationId xmlns:a16="http://schemas.microsoft.com/office/drawing/2014/main" id="{90C21E26-662A-4DEC-9A82-3AA42EF90973}"/>
              </a:ext>
            </a:extLst>
          </p:cNvPr>
          <p:cNvSpPr>
            <a:spLocks noGrp="1"/>
          </p:cNvSpPr>
          <p:nvPr>
            <p:ph type="body" sz="quarter" idx="3"/>
          </p:nvPr>
        </p:nvSpPr>
        <p:spPr>
          <a:xfrm>
            <a:off x="6194428" y="21175"/>
            <a:ext cx="5183188" cy="823912"/>
          </a:xfrm>
        </p:spPr>
        <p:txBody>
          <a:bodyPr>
            <a:normAutofit/>
          </a:bodyPr>
          <a:lstStyle/>
          <a:p>
            <a:r>
              <a:rPr lang="ru-RU" dirty="0"/>
              <a:t>Из воспоминаний Григория Викторовича П., Пензенская область</a:t>
            </a:r>
          </a:p>
        </p:txBody>
      </p:sp>
      <p:sp>
        <p:nvSpPr>
          <p:cNvPr id="6" name="Объект 5">
            <a:extLst>
              <a:ext uri="{FF2B5EF4-FFF2-40B4-BE49-F238E27FC236}">
                <a16:creationId xmlns:a16="http://schemas.microsoft.com/office/drawing/2014/main" id="{9439C2E1-B931-441C-84B9-E5F13C434BBE}"/>
              </a:ext>
            </a:extLst>
          </p:cNvPr>
          <p:cNvSpPr>
            <a:spLocks noGrp="1"/>
          </p:cNvSpPr>
          <p:nvPr>
            <p:ph sz="quarter" idx="4"/>
          </p:nvPr>
        </p:nvSpPr>
        <p:spPr>
          <a:xfrm>
            <a:off x="6172200" y="1012873"/>
            <a:ext cx="5183188" cy="5823952"/>
          </a:xfrm>
        </p:spPr>
        <p:txBody>
          <a:bodyPr>
            <a:normAutofit fontScale="92500" lnSpcReduction="20000"/>
          </a:bodyPr>
          <a:lstStyle/>
          <a:p>
            <a:r>
              <a:rPr lang="ru-RU" dirty="0"/>
              <a:t>Воевал… был автоматчиком.  В апреле 1944 был ранен под Одессой.</a:t>
            </a:r>
          </a:p>
          <a:p>
            <a:r>
              <a:rPr lang="ru-RU" dirty="0"/>
              <a:t>Вернулся домой, и назначили меня в колхозе руководить полеводческой бригадой… В бригаде 60 человек- в основном женщины и дети лет 13-15</a:t>
            </a:r>
          </a:p>
          <a:p>
            <a:r>
              <a:rPr lang="ru-RU" dirty="0"/>
              <a:t>Работы было много. Ложились в 12 часов,  когда посевная или уборочная шла, а вставал в 3 часа утра. </a:t>
            </a:r>
          </a:p>
          <a:p>
            <a:r>
              <a:rPr lang="ru-RU" dirty="0"/>
              <a:t>Техники не было, только 4 комбайна</a:t>
            </a:r>
            <a:br>
              <a:rPr lang="ru-RU" dirty="0"/>
            </a:br>
            <a:r>
              <a:rPr lang="ru-RU" dirty="0"/>
              <a:t>, и то не самоходные, их возили на быках, а так всё делали вручную. </a:t>
            </a:r>
          </a:p>
          <a:p>
            <a:r>
              <a:rPr lang="ru-RU" dirty="0"/>
              <a:t>Людей спасала картошка</a:t>
            </a:r>
          </a:p>
          <a:p>
            <a:r>
              <a:rPr lang="ru-RU" dirty="0"/>
              <a:t>Работать ещё бы ничего… но налоги, займы. У одной 7 человек, не давала в </a:t>
            </a:r>
            <a:r>
              <a:rPr lang="ru-RU" dirty="0" err="1"/>
              <a:t>займ</a:t>
            </a:r>
            <a:r>
              <a:rPr lang="ru-RU" dirty="0"/>
              <a:t> – увели корову. </a:t>
            </a:r>
          </a:p>
          <a:p>
            <a:r>
              <a:rPr lang="ru-RU" dirty="0"/>
              <a:t>В магазинах была только водка. Но люди не пьянствовали, некогда, времени не было, да и не на что.</a:t>
            </a:r>
          </a:p>
        </p:txBody>
      </p:sp>
    </p:spTree>
    <p:extLst>
      <p:ext uri="{BB962C8B-B14F-4D97-AF65-F5344CB8AC3E}">
        <p14:creationId xmlns:p14="http://schemas.microsoft.com/office/powerpoint/2010/main" val="399569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29536E-AFE7-410A-B132-D044AD10E140}"/>
              </a:ext>
            </a:extLst>
          </p:cNvPr>
          <p:cNvSpPr>
            <a:spLocks noGrp="1"/>
          </p:cNvSpPr>
          <p:nvPr>
            <p:ph type="title"/>
          </p:nvPr>
        </p:nvSpPr>
        <p:spPr>
          <a:xfrm>
            <a:off x="914400" y="0"/>
            <a:ext cx="5181600" cy="1325563"/>
          </a:xfrm>
        </p:spPr>
        <p:txBody>
          <a:bodyPr>
            <a:normAutofit/>
          </a:bodyPr>
          <a:lstStyle/>
          <a:p>
            <a:r>
              <a:rPr lang="ru-RU" sz="2400" b="1" dirty="0"/>
              <a:t>Адамович А. М., Гранин Д. А. Блокадная книга. М., 1982</a:t>
            </a:r>
          </a:p>
        </p:txBody>
      </p:sp>
      <p:sp>
        <p:nvSpPr>
          <p:cNvPr id="3" name="Объект 2">
            <a:extLst>
              <a:ext uri="{FF2B5EF4-FFF2-40B4-BE49-F238E27FC236}">
                <a16:creationId xmlns:a16="http://schemas.microsoft.com/office/drawing/2014/main" id="{F6F70E48-3667-44C0-8930-D671BFB69EFE}"/>
              </a:ext>
            </a:extLst>
          </p:cNvPr>
          <p:cNvSpPr>
            <a:spLocks noGrp="1"/>
          </p:cNvSpPr>
          <p:nvPr>
            <p:ph sz="half" idx="1"/>
          </p:nvPr>
        </p:nvSpPr>
        <p:spPr>
          <a:xfrm>
            <a:off x="402102" y="1055076"/>
            <a:ext cx="6111240" cy="5584874"/>
          </a:xfrm>
        </p:spPr>
        <p:txBody>
          <a:bodyPr>
            <a:normAutofit fontScale="92500" lnSpcReduction="10000"/>
          </a:bodyPr>
          <a:lstStyle/>
          <a:p>
            <a:r>
              <a:rPr lang="ru-RU" sz="1800" dirty="0"/>
              <a:t>«Всего лишь несколько месяцев прошло с начала войны, а город &lt;Ленинград&gt; уже голодал. Все меньше и меньше продуктов стали выдавать по карточкам. 20 ноября 1941 г. рацион хлеба дошел до 125 граммов иждивенцам и 250 граммов рабочим. Крупы давали 300 г, масла — 100 г в месяц. Потом пришло время, когда уже не выдавали ничего, кроме хлеба. Да и эти 125 г, от которых зависела жизнь, были не хлебом, а липким черным месивом, сделанным из мучных отходов, мокрым и расплывающимся в руках. &lt;...&gt;</a:t>
            </a:r>
          </a:p>
          <a:p>
            <a:r>
              <a:rPr lang="ru-RU" sz="1800" dirty="0"/>
              <a:t>Фашисты пытали Ленинград, ленинградцев голодом. Матерей пытали жалостью к умирающим на глазах у них детям и мужьям, а солдат — жалостью к угасающим матерям, женам, детям, надеясь, что дрогнут ленинградцы, откроют ворота в город.</a:t>
            </a:r>
          </a:p>
          <a:p>
            <a:r>
              <a:rPr lang="ru-RU" sz="1800" dirty="0"/>
              <a:t>&lt;...&gt; Потребности человека стремительно сужались, концентрировались, заострялись на хлебе, тепле, воде.</a:t>
            </a:r>
          </a:p>
          <a:p>
            <a:r>
              <a:rPr lang="ru-RU" sz="1800" dirty="0"/>
              <a:t>Голод — все!” — восклицает врач-блокадница Г. А. </a:t>
            </a:r>
            <a:r>
              <a:rPr lang="ru-RU" sz="1800" dirty="0" err="1"/>
              <a:t>Самоварова</a:t>
            </a:r>
            <a:r>
              <a:rPr lang="ru-RU" sz="1800" dirty="0"/>
              <a:t>. &lt;...&gt; “Знаете, какая самая большая радость была? Это когда прибавили до трехсот граммов хлеба. Вы знаете? Люди в булочной плакали, обнимались. Это было светлое Христово воскресение, это уж такая большая радость была!”»</a:t>
            </a:r>
          </a:p>
        </p:txBody>
      </p:sp>
      <p:pic>
        <p:nvPicPr>
          <p:cNvPr id="6" name="Рисунок 5">
            <a:extLst>
              <a:ext uri="{FF2B5EF4-FFF2-40B4-BE49-F238E27FC236}">
                <a16:creationId xmlns:a16="http://schemas.microsoft.com/office/drawing/2014/main" id="{AA704FD5-0F97-4594-BF81-6263E609087F}"/>
              </a:ext>
            </a:extLst>
          </p:cNvPr>
          <p:cNvPicPr>
            <a:picLocks noChangeAspect="1"/>
          </p:cNvPicPr>
          <p:nvPr/>
        </p:nvPicPr>
        <p:blipFill>
          <a:blip r:embed="rId2"/>
          <a:stretch>
            <a:fillRect/>
          </a:stretch>
        </p:blipFill>
        <p:spPr>
          <a:xfrm>
            <a:off x="6865034" y="1293911"/>
            <a:ext cx="4783967" cy="2973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81514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FF719F46-16FA-4BF5-A2A2-BE4B22C41584}"/>
              </a:ext>
            </a:extLst>
          </p:cNvPr>
          <p:cNvPicPr>
            <a:picLocks noGrp="1" noChangeAspect="1"/>
          </p:cNvPicPr>
          <p:nvPr>
            <p:ph sz="half" idx="1"/>
          </p:nvPr>
        </p:nvPicPr>
        <p:blipFill>
          <a:blip r:embed="rId2"/>
          <a:stretch>
            <a:fillRect/>
          </a:stretch>
        </p:blipFill>
        <p:spPr>
          <a:xfrm>
            <a:off x="268704" y="925456"/>
            <a:ext cx="2879609" cy="3741225"/>
          </a:xfrm>
          <a:prstGeom prst="rect">
            <a:avLst/>
          </a:prstGeom>
        </p:spPr>
      </p:pic>
      <p:pic>
        <p:nvPicPr>
          <p:cNvPr id="6" name="Рисунок 5">
            <a:extLst>
              <a:ext uri="{FF2B5EF4-FFF2-40B4-BE49-F238E27FC236}">
                <a16:creationId xmlns:a16="http://schemas.microsoft.com/office/drawing/2014/main" id="{B49D1018-E0A1-4432-A927-5053E299E96F}"/>
              </a:ext>
            </a:extLst>
          </p:cNvPr>
          <p:cNvPicPr>
            <a:picLocks noChangeAspect="1"/>
          </p:cNvPicPr>
          <p:nvPr/>
        </p:nvPicPr>
        <p:blipFill>
          <a:blip r:embed="rId3"/>
          <a:stretch>
            <a:fillRect/>
          </a:stretch>
        </p:blipFill>
        <p:spPr>
          <a:xfrm>
            <a:off x="3994477" y="925456"/>
            <a:ext cx="2969597" cy="3741225"/>
          </a:xfrm>
          <a:prstGeom prst="rect">
            <a:avLst/>
          </a:prstGeom>
        </p:spPr>
      </p:pic>
      <p:pic>
        <p:nvPicPr>
          <p:cNvPr id="7" name="Рисунок 6">
            <a:extLst>
              <a:ext uri="{FF2B5EF4-FFF2-40B4-BE49-F238E27FC236}">
                <a16:creationId xmlns:a16="http://schemas.microsoft.com/office/drawing/2014/main" id="{F0F2D762-7461-44EA-A7C6-BC47B66D2E95}"/>
              </a:ext>
            </a:extLst>
          </p:cNvPr>
          <p:cNvPicPr>
            <a:picLocks noChangeAspect="1"/>
          </p:cNvPicPr>
          <p:nvPr/>
        </p:nvPicPr>
        <p:blipFill>
          <a:blip r:embed="rId4"/>
          <a:stretch>
            <a:fillRect/>
          </a:stretch>
        </p:blipFill>
        <p:spPr>
          <a:xfrm>
            <a:off x="8545476" y="909692"/>
            <a:ext cx="2969596" cy="3756989"/>
          </a:xfrm>
          <a:prstGeom prst="rect">
            <a:avLst/>
          </a:prstGeom>
        </p:spPr>
      </p:pic>
      <p:sp>
        <p:nvSpPr>
          <p:cNvPr id="8" name="TextBox 7">
            <a:extLst>
              <a:ext uri="{FF2B5EF4-FFF2-40B4-BE49-F238E27FC236}">
                <a16:creationId xmlns:a16="http://schemas.microsoft.com/office/drawing/2014/main" id="{2D1FA2ED-A749-48AA-9722-5B3A71F41091}"/>
              </a:ext>
            </a:extLst>
          </p:cNvPr>
          <p:cNvSpPr txBox="1"/>
          <p:nvPr/>
        </p:nvSpPr>
        <p:spPr>
          <a:xfrm>
            <a:off x="321385" y="5479367"/>
            <a:ext cx="2826928" cy="646331"/>
          </a:xfrm>
          <a:prstGeom prst="rect">
            <a:avLst/>
          </a:prstGeom>
          <a:noFill/>
        </p:spPr>
        <p:txBody>
          <a:bodyPr wrap="none" rtlCol="0">
            <a:spAutoFit/>
          </a:bodyPr>
          <a:lstStyle/>
          <a:p>
            <a:r>
              <a:rPr lang="ru-RU" dirty="0"/>
              <a:t>Ленинградка С.И. Петрова </a:t>
            </a:r>
          </a:p>
          <a:p>
            <a:r>
              <a:rPr lang="ru-RU" dirty="0"/>
              <a:t>Фотография в мае 1941 г.</a:t>
            </a:r>
          </a:p>
        </p:txBody>
      </p:sp>
      <p:sp>
        <p:nvSpPr>
          <p:cNvPr id="9" name="TextBox 8">
            <a:extLst>
              <a:ext uri="{FF2B5EF4-FFF2-40B4-BE49-F238E27FC236}">
                <a16:creationId xmlns:a16="http://schemas.microsoft.com/office/drawing/2014/main" id="{FBD36B90-B678-4E0F-8A33-DD4E9D009079}"/>
              </a:ext>
            </a:extLst>
          </p:cNvPr>
          <p:cNvSpPr txBox="1"/>
          <p:nvPr/>
        </p:nvSpPr>
        <p:spPr>
          <a:xfrm>
            <a:off x="4830910" y="5617866"/>
            <a:ext cx="1445396" cy="369332"/>
          </a:xfrm>
          <a:prstGeom prst="rect">
            <a:avLst/>
          </a:prstGeom>
          <a:noFill/>
        </p:spPr>
        <p:txBody>
          <a:bodyPr wrap="none" rtlCol="0">
            <a:spAutoFit/>
          </a:bodyPr>
          <a:lstStyle/>
          <a:p>
            <a:r>
              <a:rPr lang="ru-RU" dirty="0"/>
              <a:t>В мае 1942 г.</a:t>
            </a:r>
          </a:p>
        </p:txBody>
      </p:sp>
      <p:sp>
        <p:nvSpPr>
          <p:cNvPr id="10" name="TextBox 9">
            <a:extLst>
              <a:ext uri="{FF2B5EF4-FFF2-40B4-BE49-F238E27FC236}">
                <a16:creationId xmlns:a16="http://schemas.microsoft.com/office/drawing/2014/main" id="{397143A1-4FEE-4B62-8E2D-A0071E2F3FE0}"/>
              </a:ext>
            </a:extLst>
          </p:cNvPr>
          <p:cNvSpPr txBox="1"/>
          <p:nvPr/>
        </p:nvSpPr>
        <p:spPr>
          <a:xfrm>
            <a:off x="9228406" y="5617866"/>
            <a:ext cx="1852110" cy="369332"/>
          </a:xfrm>
          <a:prstGeom prst="rect">
            <a:avLst/>
          </a:prstGeom>
          <a:noFill/>
        </p:spPr>
        <p:txBody>
          <a:bodyPr wrap="none" rtlCol="0">
            <a:spAutoFit/>
          </a:bodyPr>
          <a:lstStyle/>
          <a:p>
            <a:r>
              <a:rPr lang="ru-RU" dirty="0"/>
              <a:t>В октябре 1942 г.</a:t>
            </a:r>
          </a:p>
        </p:txBody>
      </p:sp>
    </p:spTree>
    <p:extLst>
      <p:ext uri="{BB962C8B-B14F-4D97-AF65-F5344CB8AC3E}">
        <p14:creationId xmlns:p14="http://schemas.microsoft.com/office/powerpoint/2010/main" val="250874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5B03F-95B0-4F68-8328-57CA57998A91}"/>
              </a:ext>
            </a:extLst>
          </p:cNvPr>
          <p:cNvSpPr>
            <a:spLocks noGrp="1"/>
          </p:cNvSpPr>
          <p:nvPr>
            <p:ph type="title"/>
          </p:nvPr>
        </p:nvSpPr>
        <p:spPr>
          <a:xfrm>
            <a:off x="8259763" y="341556"/>
            <a:ext cx="3932237" cy="650631"/>
          </a:xfrm>
        </p:spPr>
        <p:txBody>
          <a:bodyPr>
            <a:normAutofit fontScale="90000"/>
          </a:bodyPr>
          <a:lstStyle/>
          <a:p>
            <a:pPr algn="ctr"/>
            <a:r>
              <a:rPr lang="ru-RU" sz="2000" b="1" dirty="0"/>
              <a:t>Из письма защитника Сталинграда. 19 ноября 1942 г.</a:t>
            </a:r>
          </a:p>
        </p:txBody>
      </p:sp>
      <p:pic>
        <p:nvPicPr>
          <p:cNvPr id="5" name="Рисунок 4">
            <a:extLst>
              <a:ext uri="{FF2B5EF4-FFF2-40B4-BE49-F238E27FC236}">
                <a16:creationId xmlns:a16="http://schemas.microsoft.com/office/drawing/2014/main" id="{7BD8EC4D-853B-4F27-95C1-C5EB574EC529}"/>
              </a:ext>
            </a:extLst>
          </p:cNvPr>
          <p:cNvPicPr>
            <a:picLocks noGrp="1" noChangeAspect="1"/>
          </p:cNvPicPr>
          <p:nvPr>
            <p:ph type="pic" idx="1"/>
          </p:nvPr>
        </p:nvPicPr>
        <p:blipFill>
          <a:blip r:embed="rId2"/>
          <a:srcRect l="2718" r="2718"/>
          <a:stretch>
            <a:fillRect/>
          </a:stretch>
        </p:blipFill>
        <p:spPr>
          <a:xfrm>
            <a:off x="861725" y="666871"/>
            <a:ext cx="6946959" cy="54853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a:extLst>
              <a:ext uri="{FF2B5EF4-FFF2-40B4-BE49-F238E27FC236}">
                <a16:creationId xmlns:a16="http://schemas.microsoft.com/office/drawing/2014/main" id="{CE10BD2C-316C-417B-9152-D6FDE6782D89}"/>
              </a:ext>
            </a:extLst>
          </p:cNvPr>
          <p:cNvSpPr>
            <a:spLocks noGrp="1"/>
          </p:cNvSpPr>
          <p:nvPr>
            <p:ph type="body" sz="half" idx="2"/>
          </p:nvPr>
        </p:nvSpPr>
        <p:spPr>
          <a:xfrm>
            <a:off x="8259763" y="1142609"/>
            <a:ext cx="3932237" cy="5092504"/>
          </a:xfrm>
        </p:spPr>
        <p:txBody>
          <a:bodyPr>
            <a:normAutofit fontScale="92500" lnSpcReduction="20000"/>
          </a:bodyPr>
          <a:lstStyle/>
          <a:p>
            <a:pPr algn="ctr"/>
            <a:r>
              <a:rPr lang="ru-RU" dirty="0"/>
              <a:t>«</a:t>
            </a:r>
            <a:r>
              <a:rPr lang="ru-RU" sz="2000" dirty="0"/>
              <a:t>Дорогая мама Мы сейчас находимся в трудном положении, но надеемся, что нас выручит родной Урал. Пули, как шмели, снаряды рвутся, все горит – земля и Волга. Даже на все это не приходится обращать внимание, раненых много, убитых ещё больше. Мы прячем раненых в канализационные трубы и руины, где за ними ухаживаем, а ночью переправляемся на тот берег, где наши войска. Приходится всяко: и по-пластунски, и на брёвнах. Хотя бы как, но спасти. мама-ев курган несколько раз был у врага, отбирали, но вчера они опять его заняли. Соберем все силы. А если понадобиться, не пожалеем жизни…»</a:t>
            </a:r>
            <a:endParaRPr lang="ru-RU" dirty="0"/>
          </a:p>
        </p:txBody>
      </p:sp>
    </p:spTree>
    <p:extLst>
      <p:ext uri="{BB962C8B-B14F-4D97-AF65-F5344CB8AC3E}">
        <p14:creationId xmlns:p14="http://schemas.microsoft.com/office/powerpoint/2010/main" val="264144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5E636A-1CB1-401C-9075-43DA4D321745}"/>
              </a:ext>
            </a:extLst>
          </p:cNvPr>
          <p:cNvSpPr>
            <a:spLocks noGrp="1"/>
          </p:cNvSpPr>
          <p:nvPr>
            <p:ph type="title"/>
          </p:nvPr>
        </p:nvSpPr>
        <p:spPr>
          <a:xfrm>
            <a:off x="8259763" y="306056"/>
            <a:ext cx="3932237" cy="706902"/>
          </a:xfrm>
        </p:spPr>
        <p:txBody>
          <a:bodyPr>
            <a:normAutofit/>
          </a:bodyPr>
          <a:lstStyle/>
          <a:p>
            <a:pPr algn="ctr"/>
            <a:r>
              <a:rPr lang="ru-RU" sz="2000" b="1" dirty="0"/>
              <a:t>Из письма с фронта от 17 апреля 1942 г</a:t>
            </a:r>
          </a:p>
        </p:txBody>
      </p:sp>
      <p:pic>
        <p:nvPicPr>
          <p:cNvPr id="5" name="Объект 4">
            <a:extLst>
              <a:ext uri="{FF2B5EF4-FFF2-40B4-BE49-F238E27FC236}">
                <a16:creationId xmlns:a16="http://schemas.microsoft.com/office/drawing/2014/main" id="{7FD89EFB-7092-447A-86B2-6C4020E9A935}"/>
              </a:ext>
            </a:extLst>
          </p:cNvPr>
          <p:cNvPicPr>
            <a:picLocks noGrp="1" noChangeAspect="1"/>
          </p:cNvPicPr>
          <p:nvPr>
            <p:ph idx="1"/>
          </p:nvPr>
        </p:nvPicPr>
        <p:blipFill>
          <a:blip r:embed="rId2"/>
          <a:stretch>
            <a:fillRect/>
          </a:stretch>
        </p:blipFill>
        <p:spPr>
          <a:xfrm>
            <a:off x="465294" y="659507"/>
            <a:ext cx="7497809" cy="5204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a:extLst>
              <a:ext uri="{FF2B5EF4-FFF2-40B4-BE49-F238E27FC236}">
                <a16:creationId xmlns:a16="http://schemas.microsoft.com/office/drawing/2014/main" id="{8825EEE9-4247-4D42-A788-965DB0F7ACEA}"/>
              </a:ext>
            </a:extLst>
          </p:cNvPr>
          <p:cNvSpPr>
            <a:spLocks noGrp="1"/>
          </p:cNvSpPr>
          <p:nvPr>
            <p:ph type="body" sz="half" idx="2"/>
          </p:nvPr>
        </p:nvSpPr>
        <p:spPr>
          <a:xfrm>
            <a:off x="8259763" y="1083129"/>
            <a:ext cx="3932237" cy="5468815"/>
          </a:xfrm>
        </p:spPr>
        <p:txBody>
          <a:bodyPr>
            <a:normAutofit fontScale="92500" lnSpcReduction="10000"/>
          </a:bodyPr>
          <a:lstStyle/>
          <a:p>
            <a:pPr algn="ctr"/>
            <a:r>
              <a:rPr lang="ru-RU" sz="2000" dirty="0"/>
              <a:t>«Хотелось бы только, чтоб мои горемыки прошли через эту истребительную машину невредимыми и смогли снова зажить хорошо после войны. Все в жизни забудется — холод, голод, слезы и муки... А забыв все пережитое, люди как жуткую сказку будут рассказывать детям о своем былом горе и смеяться от радости новой счастливой жизни, от сознания своей силы и могущества, доблести и геройства, мужества и отваги тех, кто добыл эту историческую победу дорогой ценой своей крови, труда и забот, с любовью вспоминая имена героев и героев без имен...»</a:t>
            </a:r>
          </a:p>
        </p:txBody>
      </p:sp>
    </p:spTree>
    <p:extLst>
      <p:ext uri="{BB962C8B-B14F-4D97-AF65-F5344CB8AC3E}">
        <p14:creationId xmlns:p14="http://schemas.microsoft.com/office/powerpoint/2010/main" val="3788046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D32844-244D-45CE-A02F-46884D10B0B5}"/>
              </a:ext>
            </a:extLst>
          </p:cNvPr>
          <p:cNvSpPr>
            <a:spLocks noGrp="1"/>
          </p:cNvSpPr>
          <p:nvPr>
            <p:ph type="title"/>
          </p:nvPr>
        </p:nvSpPr>
        <p:spPr>
          <a:xfrm>
            <a:off x="8577775" y="0"/>
            <a:ext cx="3200400" cy="777240"/>
          </a:xfrm>
        </p:spPr>
        <p:txBody>
          <a:bodyPr>
            <a:normAutofit/>
          </a:bodyPr>
          <a:lstStyle/>
          <a:p>
            <a:pPr algn="ctr"/>
            <a:r>
              <a:rPr lang="ru-RU" sz="2400" dirty="0"/>
              <a:t>Из письма жене и детям, </a:t>
            </a:r>
            <a:r>
              <a:rPr lang="ru-RU" sz="2000" dirty="0"/>
              <a:t>13.03.44</a:t>
            </a:r>
            <a:endParaRPr lang="ru-RU" sz="2400" dirty="0"/>
          </a:p>
        </p:txBody>
      </p:sp>
      <p:pic>
        <p:nvPicPr>
          <p:cNvPr id="5" name="Объект 4">
            <a:extLst>
              <a:ext uri="{FF2B5EF4-FFF2-40B4-BE49-F238E27FC236}">
                <a16:creationId xmlns:a16="http://schemas.microsoft.com/office/drawing/2014/main" id="{6DAC5063-0D0A-4116-94E0-BB6B6E44FBE7}"/>
              </a:ext>
            </a:extLst>
          </p:cNvPr>
          <p:cNvPicPr>
            <a:picLocks noGrp="1" noChangeAspect="1"/>
          </p:cNvPicPr>
          <p:nvPr>
            <p:ph idx="1"/>
          </p:nvPr>
        </p:nvPicPr>
        <p:blipFill>
          <a:blip r:embed="rId2"/>
          <a:stretch>
            <a:fillRect/>
          </a:stretch>
        </p:blipFill>
        <p:spPr>
          <a:xfrm>
            <a:off x="1854591" y="270803"/>
            <a:ext cx="4087553" cy="5444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a:extLst>
              <a:ext uri="{FF2B5EF4-FFF2-40B4-BE49-F238E27FC236}">
                <a16:creationId xmlns:a16="http://schemas.microsoft.com/office/drawing/2014/main" id="{219A2405-4847-4E69-8DE3-0C514E60B4BD}"/>
              </a:ext>
            </a:extLst>
          </p:cNvPr>
          <p:cNvSpPr>
            <a:spLocks noGrp="1"/>
          </p:cNvSpPr>
          <p:nvPr>
            <p:ph type="body" sz="half" idx="2"/>
          </p:nvPr>
        </p:nvSpPr>
        <p:spPr>
          <a:xfrm>
            <a:off x="8398412" y="935502"/>
            <a:ext cx="3793588" cy="5651695"/>
          </a:xfrm>
        </p:spPr>
        <p:txBody>
          <a:bodyPr>
            <a:normAutofit fontScale="85000" lnSpcReduction="20000"/>
          </a:bodyPr>
          <a:lstStyle/>
          <a:p>
            <a:pPr algn="ctr"/>
            <a:r>
              <a:rPr lang="ru-RU" dirty="0"/>
              <a:t>Дорогая, любимая Татьяна! Маленький мой, родной мой Юрка! Сегодня тебе, Юрка, исполнилось три года. Родился ты в грозный тяжелый для Родины год — 1941-й. Папа твой в тот же год, как и многие папы таких же маленьких детей, ушли защищать родную землю, поля, реки, луга и леса, которыми богата наша страна; ушли защищать свободу и независимость советских людей — больших и малых, защищать твою маму, твоих сестер, тебя и многих, очень многих людей, которых ты видишь и знаешь...</a:t>
            </a:r>
          </a:p>
          <a:p>
            <a:pPr algn="ctr"/>
            <a:r>
              <a:rPr lang="ru-RU" dirty="0"/>
              <a:t>...Ты этого не понимаешь сейчас, но ты это поймешь тогда, когда вырастешь большим, а теперь кое-что мама тебе расскажет про немцев, какие они людоеды, изверги и насильники.</a:t>
            </a:r>
          </a:p>
          <a:p>
            <a:pPr algn="ctr"/>
            <a:r>
              <a:rPr lang="ru-RU" dirty="0"/>
              <a:t>Папа твой скоро три года как на войне. Он не знает покоя ни днем, ни ночью. Ему приходится почти все время жить в земле — в землянках. По нем стреляют немцы. Но он и другие папы и старшие твои братья радуются, что с каждым днем очищается наша страна, наша любимая Родина от проклятых немцев...</a:t>
            </a:r>
          </a:p>
          <a:p>
            <a:pPr algn="ctr"/>
            <a:r>
              <a:rPr lang="ru-RU" dirty="0"/>
              <a:t>...Но мы скоро должны вернуться в тот город, где ты родился. Еще несколько месяцев надо бить немцев, уничтожать их из пушек, минометов, пулеметов, автоматов, винтовок, чтобы совсем очистить от них леса, поля, деревни, города. Много пап советских детей еще погибнет, но много вернется к своим детям. Это будут счастливые папы. Папы — победители. И твой папа постарается вернуться к тебе, когда кончится война, он быстро вернется.</a:t>
            </a:r>
          </a:p>
        </p:txBody>
      </p:sp>
      <p:sp>
        <p:nvSpPr>
          <p:cNvPr id="6" name="Прямоугольник 5">
            <a:extLst>
              <a:ext uri="{FF2B5EF4-FFF2-40B4-BE49-F238E27FC236}">
                <a16:creationId xmlns:a16="http://schemas.microsoft.com/office/drawing/2014/main" id="{C1444356-F8AC-46A6-9B20-E0DB908BF16A}"/>
              </a:ext>
            </a:extLst>
          </p:cNvPr>
          <p:cNvSpPr/>
          <p:nvPr/>
        </p:nvSpPr>
        <p:spPr>
          <a:xfrm>
            <a:off x="1162929" y="5940866"/>
            <a:ext cx="6096000" cy="646331"/>
          </a:xfrm>
          <a:prstGeom prst="rect">
            <a:avLst/>
          </a:prstGeom>
        </p:spPr>
        <p:txBody>
          <a:bodyPr>
            <a:spAutoFit/>
          </a:bodyPr>
          <a:lstStyle/>
          <a:p>
            <a:r>
              <a:rPr lang="ru-RU" dirty="0"/>
              <a:t>Даниил Иванович Погуляев, гвардии майор, старший инструктор политотдела бригады.</a:t>
            </a:r>
          </a:p>
        </p:txBody>
      </p:sp>
    </p:spTree>
    <p:extLst>
      <p:ext uri="{BB962C8B-B14F-4D97-AF65-F5344CB8AC3E}">
        <p14:creationId xmlns:p14="http://schemas.microsoft.com/office/powerpoint/2010/main" val="277644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349279-F81C-4ABF-9319-E1633FBF29B1}"/>
              </a:ext>
            </a:extLst>
          </p:cNvPr>
          <p:cNvSpPr>
            <a:spLocks noGrp="1"/>
          </p:cNvSpPr>
          <p:nvPr>
            <p:ph type="title"/>
          </p:nvPr>
        </p:nvSpPr>
        <p:spPr>
          <a:xfrm>
            <a:off x="8549640" y="38686"/>
            <a:ext cx="3200400" cy="1051560"/>
          </a:xfrm>
        </p:spPr>
        <p:txBody>
          <a:bodyPr>
            <a:normAutofit fontScale="90000"/>
          </a:bodyPr>
          <a:lstStyle/>
          <a:p>
            <a:r>
              <a:rPr lang="ru-RU" sz="2400" dirty="0"/>
              <a:t>Из письма отцу на фронт, 23.10.43 и 22.01.44.</a:t>
            </a:r>
          </a:p>
        </p:txBody>
      </p:sp>
      <p:pic>
        <p:nvPicPr>
          <p:cNvPr id="5" name="Объект 4">
            <a:extLst>
              <a:ext uri="{FF2B5EF4-FFF2-40B4-BE49-F238E27FC236}">
                <a16:creationId xmlns:a16="http://schemas.microsoft.com/office/drawing/2014/main" id="{A8D0C400-B283-4499-BA90-9E25D0504DC6}"/>
              </a:ext>
            </a:extLst>
          </p:cNvPr>
          <p:cNvPicPr>
            <a:picLocks noGrp="1" noChangeAspect="1"/>
          </p:cNvPicPr>
          <p:nvPr>
            <p:ph idx="1"/>
          </p:nvPr>
        </p:nvPicPr>
        <p:blipFill>
          <a:blip r:embed="rId2"/>
          <a:stretch>
            <a:fillRect/>
          </a:stretch>
        </p:blipFill>
        <p:spPr>
          <a:xfrm>
            <a:off x="2301904" y="305972"/>
            <a:ext cx="3933667" cy="5377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a:extLst>
              <a:ext uri="{FF2B5EF4-FFF2-40B4-BE49-F238E27FC236}">
                <a16:creationId xmlns:a16="http://schemas.microsoft.com/office/drawing/2014/main" id="{493545C2-4B29-415E-AD05-B42E33861866}"/>
              </a:ext>
            </a:extLst>
          </p:cNvPr>
          <p:cNvSpPr>
            <a:spLocks noGrp="1"/>
          </p:cNvSpPr>
          <p:nvPr>
            <p:ph type="body" sz="half" idx="2"/>
          </p:nvPr>
        </p:nvSpPr>
        <p:spPr>
          <a:xfrm>
            <a:off x="8299938" y="1259058"/>
            <a:ext cx="3892062" cy="5020056"/>
          </a:xfrm>
        </p:spPr>
        <p:txBody>
          <a:bodyPr>
            <a:normAutofit fontScale="92500" lnSpcReduction="20000"/>
          </a:bodyPr>
          <a:lstStyle/>
          <a:p>
            <a:pPr algn="ctr"/>
            <a:r>
              <a:rPr lang="ru-RU" dirty="0"/>
              <a:t>1.Здравствуй, папа! Привет с родины!</a:t>
            </a:r>
          </a:p>
          <a:p>
            <a:pPr algn="ctr"/>
            <a:r>
              <a:rPr lang="ru-RU" dirty="0"/>
              <a:t>Жизнь наша понемногу улучшается. Нам из района дали телку-</a:t>
            </a:r>
            <a:r>
              <a:rPr lang="ru-RU" dirty="0" err="1"/>
              <a:t>летошницу</a:t>
            </a:r>
            <a:r>
              <a:rPr lang="ru-RU" dirty="0"/>
              <a:t>, потому что, когда мы зарезали свою корову, то два пуда мяса отдавали партизанам...</a:t>
            </a:r>
          </a:p>
          <a:p>
            <a:pPr algn="ctr"/>
            <a:r>
              <a:rPr lang="ru-RU" dirty="0"/>
              <a:t>...Живем мы в саду, хотя сада-то никакого нет, но все же считается...</a:t>
            </a:r>
          </a:p>
          <a:p>
            <a:pPr algn="ctr"/>
            <a:r>
              <a:rPr lang="ru-RU" dirty="0"/>
              <a:t>...Коля еще дома обучается. Печку сложил в землянке с прямым дымоходом. Я хожу в школу в 7-й класс, в классе учатся 7 человек. Ходим в школу на вторую смену. До свидания. Маня.</a:t>
            </a:r>
          </a:p>
          <a:p>
            <a:pPr algn="ctr"/>
            <a:r>
              <a:rPr lang="ru-RU" dirty="0"/>
              <a:t>2. Добрый день! Здравствуй, папа. Во-первых, сообщаю, что мы все живы и здоровы, того и тебе желаем. Нового у нас ничего нет пока в колхозе кроме фронта. Дела не очень хорошо с питанием и с одеждой трудновато, особенно с обувью. Сейчас валенки еще есть, а к весне - ничего: ни ботинок, ни сапог, не знаю, как будем...</a:t>
            </a:r>
          </a:p>
          <a:p>
            <a:pPr algn="ctr"/>
            <a:r>
              <a:rPr lang="ru-RU" dirty="0"/>
              <a:t>...Папа, я высылаю тебе 100 рублей денег по старому адресу, не знаю, получил ли ты их...</a:t>
            </a:r>
          </a:p>
          <a:p>
            <a:pPr algn="ctr"/>
            <a:r>
              <a:rPr lang="ru-RU" dirty="0"/>
              <a:t>Куприянов Петр пришел домой совсем. Папа, приезжай в гости, хотя бы посмотри, как мы здесь живем.</a:t>
            </a:r>
          </a:p>
        </p:txBody>
      </p:sp>
    </p:spTree>
    <p:extLst>
      <p:ext uri="{BB962C8B-B14F-4D97-AF65-F5344CB8AC3E}">
        <p14:creationId xmlns:p14="http://schemas.microsoft.com/office/powerpoint/2010/main" val="2086393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66DCB7-D4BB-4ABC-A857-E57B0E61DB95}"/>
              </a:ext>
            </a:extLst>
          </p:cNvPr>
          <p:cNvSpPr>
            <a:spLocks noGrp="1"/>
          </p:cNvSpPr>
          <p:nvPr>
            <p:ph type="title"/>
          </p:nvPr>
        </p:nvSpPr>
        <p:spPr>
          <a:xfrm>
            <a:off x="8549640" y="0"/>
            <a:ext cx="3200400" cy="1280160"/>
          </a:xfrm>
        </p:spPr>
        <p:txBody>
          <a:bodyPr>
            <a:noAutofit/>
          </a:bodyPr>
          <a:lstStyle/>
          <a:p>
            <a:r>
              <a:rPr lang="ru-RU" sz="2400" dirty="0"/>
              <a:t>Письма боевого друга родным Василия, 23.06.43</a:t>
            </a:r>
          </a:p>
        </p:txBody>
      </p:sp>
      <p:pic>
        <p:nvPicPr>
          <p:cNvPr id="5" name="Объект 4">
            <a:extLst>
              <a:ext uri="{FF2B5EF4-FFF2-40B4-BE49-F238E27FC236}">
                <a16:creationId xmlns:a16="http://schemas.microsoft.com/office/drawing/2014/main" id="{35980F06-803A-4396-95CF-C63AC446B4E9}"/>
              </a:ext>
            </a:extLst>
          </p:cNvPr>
          <p:cNvPicPr>
            <a:picLocks noGrp="1" noChangeAspect="1"/>
          </p:cNvPicPr>
          <p:nvPr>
            <p:ph idx="1"/>
          </p:nvPr>
        </p:nvPicPr>
        <p:blipFill>
          <a:blip r:embed="rId2"/>
          <a:stretch>
            <a:fillRect/>
          </a:stretch>
        </p:blipFill>
        <p:spPr>
          <a:xfrm>
            <a:off x="1284848" y="868680"/>
            <a:ext cx="6209127" cy="4139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a:extLst>
              <a:ext uri="{FF2B5EF4-FFF2-40B4-BE49-F238E27FC236}">
                <a16:creationId xmlns:a16="http://schemas.microsoft.com/office/drawing/2014/main" id="{193F7EB6-8B28-454C-A8B9-AD97CA36A1FC}"/>
              </a:ext>
            </a:extLst>
          </p:cNvPr>
          <p:cNvSpPr>
            <a:spLocks noGrp="1"/>
          </p:cNvSpPr>
          <p:nvPr>
            <p:ph type="body" sz="half" idx="2"/>
          </p:nvPr>
        </p:nvSpPr>
        <p:spPr>
          <a:xfrm>
            <a:off x="8398412" y="1406769"/>
            <a:ext cx="3793588" cy="4797083"/>
          </a:xfrm>
        </p:spPr>
        <p:txBody>
          <a:bodyPr>
            <a:normAutofit fontScale="92500" lnSpcReduction="10000"/>
          </a:bodyPr>
          <a:lstStyle/>
          <a:p>
            <a:pPr algn="ctr"/>
            <a:r>
              <a:rPr lang="ru-RU" dirty="0"/>
              <a:t>Уважаемые мать и сестра Васи!</a:t>
            </a:r>
          </a:p>
          <a:p>
            <a:pPr algn="ctr"/>
            <a:r>
              <a:rPr lang="ru-RU" dirty="0"/>
              <a:t>Вы, вероятно, уже получили от командования извещение о смерти вашего любимого сына и брата. Она последовала 11 июня в госпитале, Вася не смог перебороть тяжелых ожогов, которые он получил.</a:t>
            </a:r>
          </a:p>
          <a:p>
            <a:pPr algn="ctr"/>
            <a:r>
              <a:rPr lang="ru-RU" dirty="0"/>
              <a:t>Несколько ранее вы, вероятно, получили от меня письмо, в котором я сообщил вам о тяжелом состоянии Васи, однако, там я уверял вас в том, что Вася будет жить. Простите меня за напрасно обнадеживающее вас письмо. Я тогда сам в это верил, и когда получил известие о том, что мой друг, боевой товарищ Вася умер, меня это ударило очень крепко, я не мог этому вначале поверить...</a:t>
            </a:r>
          </a:p>
          <a:p>
            <a:pPr algn="ctr"/>
            <a:r>
              <a:rPr lang="ru-RU" dirty="0"/>
              <a:t>...Знайте одно - ваш Вася, несмотря на мучительную боль в пламени, обжигавшем его, до конца стоял на своем посту, помогая своему командиру сажать горящую машину. Сам получил смертельные ожоги, но спас жизнь почти всем своим товарищам. Так поступают все, искренне любящие свою Родину, свой народ, своих боевых товарищей.</a:t>
            </a:r>
          </a:p>
        </p:txBody>
      </p:sp>
      <p:sp>
        <p:nvSpPr>
          <p:cNvPr id="6" name="Прямоугольник 5">
            <a:extLst>
              <a:ext uri="{FF2B5EF4-FFF2-40B4-BE49-F238E27FC236}">
                <a16:creationId xmlns:a16="http://schemas.microsoft.com/office/drawing/2014/main" id="{6927EAA7-73D9-4A58-A87E-6FE60D6ED12D}"/>
              </a:ext>
            </a:extLst>
          </p:cNvPr>
          <p:cNvSpPr/>
          <p:nvPr/>
        </p:nvSpPr>
        <p:spPr>
          <a:xfrm>
            <a:off x="1397975" y="5342989"/>
            <a:ext cx="6096000" cy="646331"/>
          </a:xfrm>
          <a:prstGeom prst="rect">
            <a:avLst/>
          </a:prstGeom>
        </p:spPr>
        <p:txBody>
          <a:bodyPr>
            <a:spAutoFit/>
          </a:bodyPr>
          <a:lstStyle/>
          <a:p>
            <a:r>
              <a:rPr lang="ru-RU" dirty="0"/>
              <a:t>Василий </a:t>
            </a:r>
            <a:r>
              <a:rPr lang="ru-RU" dirty="0" err="1"/>
              <a:t>Гиргорьевич</a:t>
            </a:r>
            <a:r>
              <a:rPr lang="ru-RU" dirty="0"/>
              <a:t> Буренков, пилот, младший лейтенант</a:t>
            </a:r>
          </a:p>
        </p:txBody>
      </p:sp>
    </p:spTree>
    <p:extLst>
      <p:ext uri="{BB962C8B-B14F-4D97-AF65-F5344CB8AC3E}">
        <p14:creationId xmlns:p14="http://schemas.microsoft.com/office/powerpoint/2010/main" val="1498371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Дерев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Дерево">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TM03090434[[fn=Дерево]]</Template>
  <TotalTime>75</TotalTime>
  <Words>1426</Words>
  <Application>Microsoft Office PowerPoint</Application>
  <PresentationFormat>Широкоэкранный</PresentationFormat>
  <Paragraphs>52</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Cambria</vt:lpstr>
      <vt:lpstr>Rockwell</vt:lpstr>
      <vt:lpstr>Rockwell Condensed</vt:lpstr>
      <vt:lpstr>Wingdings</vt:lpstr>
      <vt:lpstr>Дерево</vt:lpstr>
      <vt:lpstr>Человек на фронте и в тылу</vt:lpstr>
      <vt:lpstr>Презентация PowerPoint</vt:lpstr>
      <vt:lpstr>Адамович А. М., Гранин Д. А. Блокадная книга. М., 1982</vt:lpstr>
      <vt:lpstr>Презентация PowerPoint</vt:lpstr>
      <vt:lpstr>Из письма защитника Сталинграда. 19 ноября 1942 г.</vt:lpstr>
      <vt:lpstr>Из письма с фронта от 17 апреля 1942 г</vt:lpstr>
      <vt:lpstr>Из письма жене и детям, 13.03.44</vt:lpstr>
      <vt:lpstr>Из письма отцу на фронт, 23.10.43 и 22.01.44.</vt:lpstr>
      <vt:lpstr>Письма боевого друга родным Василия, 23.06.43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Человек на фронте и в тылу</dc:title>
  <dc:creator>пк</dc:creator>
  <cp:lastModifiedBy>пк</cp:lastModifiedBy>
  <cp:revision>8</cp:revision>
  <dcterms:created xsi:type="dcterms:W3CDTF">2018-04-16T07:39:07Z</dcterms:created>
  <dcterms:modified xsi:type="dcterms:W3CDTF">2018-04-16T08:54:54Z</dcterms:modified>
</cp:coreProperties>
</file>